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6575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56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9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0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8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73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53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74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9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4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EAFC-5219-4381-8E96-DFCE04AD6EE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1DE0-55BB-4C54-93C6-920E4B776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3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C755D03-4EAF-FDA5-2292-E2958751E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r="26958" b="36189"/>
          <a:stretch/>
        </p:blipFill>
        <p:spPr>
          <a:xfrm>
            <a:off x="-38007" y="0"/>
            <a:ext cx="6934013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86EBD1-6479-A6D4-8B2C-DB7D6E7B9335}"/>
              </a:ext>
            </a:extLst>
          </p:cNvPr>
          <p:cNvSpPr txBox="1"/>
          <p:nvPr/>
        </p:nvSpPr>
        <p:spPr>
          <a:xfrm>
            <a:off x="-667125" y="2539503"/>
            <a:ext cx="7235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effectLst>
                  <a:glow rad="228600">
                    <a:schemeClr val="bg1"/>
                  </a:glow>
                </a:effectLst>
                <a:latin typeface="和桜明朝B" panose="02020809000000000000" pitchFamily="17" charset="-128"/>
                <a:ea typeface="和桜明朝B" panose="02020809000000000000" pitchFamily="17" charset="-128"/>
              </a:rPr>
              <a:t>これはおどろき</a:t>
            </a:r>
            <a:endParaRPr kumimoji="1" lang="en-US" altLang="ja-JP" sz="5400" dirty="0">
              <a:effectLst>
                <a:glow rad="228600">
                  <a:schemeClr val="bg1"/>
                </a:glow>
              </a:effectLst>
              <a:latin typeface="和桜明朝B" panose="02020809000000000000" pitchFamily="17" charset="-128"/>
              <a:ea typeface="和桜明朝B" panose="02020809000000000000" pitchFamily="17" charset="-128"/>
            </a:endParaRPr>
          </a:p>
          <a:p>
            <a:pPr algn="ctr"/>
            <a:r>
              <a:rPr kumimoji="1" lang="ja-JP" altLang="en-US" sz="5400" dirty="0">
                <a:effectLst>
                  <a:glow rad="228600">
                    <a:schemeClr val="bg1"/>
                  </a:glow>
                </a:effectLst>
                <a:latin typeface="和桜明朝B" panose="02020809000000000000" pitchFamily="17" charset="-128"/>
                <a:ea typeface="和桜明朝B" panose="02020809000000000000" pitchFamily="17" charset="-128"/>
              </a:rPr>
              <a:t>　　　　　～カカオ～</a:t>
            </a:r>
            <a:endParaRPr kumimoji="1" lang="en-US" altLang="ja-JP" sz="5400" dirty="0">
              <a:effectLst>
                <a:glow rad="228600">
                  <a:schemeClr val="bg1"/>
                </a:glow>
              </a:effectLst>
              <a:latin typeface="和桜明朝B" panose="02020809000000000000" pitchFamily="17" charset="-128"/>
              <a:ea typeface="和桜明朝B" panose="02020809000000000000" pitchFamily="17" charset="-128"/>
            </a:endParaRPr>
          </a:p>
          <a:p>
            <a:pPr algn="ctr"/>
            <a:endParaRPr kumimoji="1" lang="en-US" altLang="ja-JP" sz="5400" dirty="0">
              <a:effectLst>
                <a:glow rad="228600">
                  <a:schemeClr val="bg1"/>
                </a:glow>
              </a:effectLst>
              <a:latin typeface="和桜明朝B" panose="02020809000000000000" pitchFamily="17" charset="-128"/>
              <a:ea typeface="和桜明朝B" panose="02020809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25295D-7235-659B-D9AF-95BD36C4F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043" y="3744041"/>
            <a:ext cx="6039912" cy="357109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7E82DFE1-A0AB-9EBC-42C7-EBBC5E589101}"/>
              </a:ext>
            </a:extLst>
          </p:cNvPr>
          <p:cNvSpPr/>
          <p:nvPr/>
        </p:nvSpPr>
        <p:spPr>
          <a:xfrm>
            <a:off x="342329" y="4753590"/>
            <a:ext cx="1309678" cy="13158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2500D-4A8C-3521-7E00-F7527CB65FF7}"/>
              </a:ext>
            </a:extLst>
          </p:cNvPr>
          <p:cNvSpPr txBox="1"/>
          <p:nvPr/>
        </p:nvSpPr>
        <p:spPr>
          <a:xfrm>
            <a:off x="81959" y="5069167"/>
            <a:ext cx="1830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卵・マーガリン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EF5A94-BD26-1D68-BC43-4F2017EBA432}"/>
              </a:ext>
            </a:extLst>
          </p:cNvPr>
          <p:cNvSpPr txBox="1"/>
          <p:nvPr/>
        </p:nvSpPr>
        <p:spPr>
          <a:xfrm>
            <a:off x="260685" y="5326897"/>
            <a:ext cx="143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不使用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83403A-E1D2-FCAB-B82A-FF6FD0EC9C7E}"/>
              </a:ext>
            </a:extLst>
          </p:cNvPr>
          <p:cNvSpPr txBox="1"/>
          <p:nvPr/>
        </p:nvSpPr>
        <p:spPr>
          <a:xfrm>
            <a:off x="122497" y="7899423"/>
            <a:ext cx="31502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和桜明朝M" panose="02020609000000000000" pitchFamily="17" charset="-128"/>
                <a:ea typeface="和桜明朝M" panose="02020609000000000000" pitchFamily="17" charset="-128"/>
              </a:rPr>
              <a:t>主な原材料：</a:t>
            </a:r>
            <a:endParaRPr kumimoji="1" lang="en-US" altLang="ja-JP" sz="1300" dirty="0">
              <a:latin typeface="和桜明朝M" panose="02020609000000000000" pitchFamily="17" charset="-128"/>
              <a:ea typeface="和桜明朝M" panose="02020609000000000000" pitchFamily="17" charset="-128"/>
            </a:endParaRPr>
          </a:p>
          <a:p>
            <a:r>
              <a:rPr kumimoji="1" lang="ja-JP" altLang="en-US" sz="1300" b="1" dirty="0">
                <a:latin typeface="和桜明朝M" panose="02020609000000000000" pitchFamily="17" charset="-128"/>
                <a:ea typeface="和桜明朝M" panose="02020609000000000000" pitchFamily="17" charset="-128"/>
              </a:rPr>
              <a:t>小麦粉、クーベルチュールチョコレート、乳製品、砂糖、蜂蜜、他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AA6DEC-C5E8-B2F7-974D-712BC3162981}"/>
              </a:ext>
            </a:extLst>
          </p:cNvPr>
          <p:cNvSpPr txBox="1"/>
          <p:nvPr/>
        </p:nvSpPr>
        <p:spPr>
          <a:xfrm>
            <a:off x="152310" y="9293226"/>
            <a:ext cx="3064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食パンの表面にできるシワは、当店の特徴でもある耳の薄さと柔らかさの証です。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2420FA-0013-0BBD-7BE5-82E12FD27FF3}"/>
              </a:ext>
            </a:extLst>
          </p:cNvPr>
          <p:cNvSpPr/>
          <p:nvPr/>
        </p:nvSpPr>
        <p:spPr>
          <a:xfrm>
            <a:off x="2855006" y="8387608"/>
            <a:ext cx="784527" cy="81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FF586-267B-CC68-9EF4-8DDFE9110E7F}"/>
              </a:ext>
            </a:extLst>
          </p:cNvPr>
          <p:cNvSpPr txBox="1"/>
          <p:nvPr/>
        </p:nvSpPr>
        <p:spPr>
          <a:xfrm>
            <a:off x="2950489" y="8436603"/>
            <a:ext cx="64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CC5F17B-7E0C-D611-D409-7BB38C196C5F}"/>
              </a:ext>
            </a:extLst>
          </p:cNvPr>
          <p:cNvSpPr txBox="1"/>
          <p:nvPr/>
        </p:nvSpPr>
        <p:spPr>
          <a:xfrm>
            <a:off x="2740572" y="8807212"/>
            <a:ext cx="106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(1</a:t>
            </a:r>
            <a:r>
              <a:rPr kumimoji="1" lang="ja-JP" altLang="en-US" sz="16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斤</a:t>
            </a:r>
            <a:r>
              <a:rPr kumimoji="1" lang="en-US" altLang="ja-JP" sz="16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)</a:t>
            </a:r>
            <a:endParaRPr kumimoji="1" lang="ja-JP" altLang="en-US" sz="1600" dirty="0">
              <a:solidFill>
                <a:schemeClr val="bg1"/>
              </a:solidFill>
              <a:latin typeface="和桜明朝B" panose="02020809000000000000" pitchFamily="17" charset="-128"/>
              <a:ea typeface="和桜明朝B" panose="02020809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3DF05F-558B-1EE6-CC02-C3335D54E67D}"/>
              </a:ext>
            </a:extLst>
          </p:cNvPr>
          <p:cNvSpPr txBox="1"/>
          <p:nvPr/>
        </p:nvSpPr>
        <p:spPr>
          <a:xfrm>
            <a:off x="3544111" y="7933940"/>
            <a:ext cx="4072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rgbClr val="00B0F0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1,080</a:t>
            </a:r>
            <a:endParaRPr kumimoji="1" lang="ja-JP" altLang="en-US" sz="8800" b="1" dirty="0">
              <a:solidFill>
                <a:srgbClr val="00B0F0"/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C53226F-224D-6F6F-6882-C8235E972FC8}"/>
              </a:ext>
            </a:extLst>
          </p:cNvPr>
          <p:cNvSpPr txBox="1"/>
          <p:nvPr/>
        </p:nvSpPr>
        <p:spPr>
          <a:xfrm>
            <a:off x="6171580" y="8516632"/>
            <a:ext cx="83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B0F0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円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9A6B5E5-1546-9222-EF8E-625255584F45}"/>
              </a:ext>
            </a:extLst>
          </p:cNvPr>
          <p:cNvSpPr/>
          <p:nvPr/>
        </p:nvSpPr>
        <p:spPr>
          <a:xfrm>
            <a:off x="3589741" y="9258743"/>
            <a:ext cx="2760458" cy="430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6C51CB-47AE-7A49-B5CC-262E2C813DE5}"/>
              </a:ext>
            </a:extLst>
          </p:cNvPr>
          <p:cNvSpPr txBox="1"/>
          <p:nvPr/>
        </p:nvSpPr>
        <p:spPr>
          <a:xfrm>
            <a:off x="3196434" y="9279435"/>
            <a:ext cx="35266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税抜価格　</a:t>
            </a:r>
            <a:r>
              <a:rPr kumimoji="1" lang="en-US" altLang="ja-JP" sz="20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1,000</a:t>
            </a:r>
            <a:r>
              <a:rPr kumimoji="1" lang="ja-JP" altLang="en-US" sz="2000" dirty="0">
                <a:solidFill>
                  <a:schemeClr val="bg1"/>
                </a:solidFill>
                <a:latin typeface="和桜明朝B" panose="02020809000000000000" pitchFamily="17" charset="-128"/>
                <a:ea typeface="和桜明朝B" panose="02020809000000000000" pitchFamily="17" charset="-128"/>
              </a:rPr>
              <a:t>　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03F7B1-F9EC-CF76-1791-25CB2BEE1670}"/>
              </a:ext>
            </a:extLst>
          </p:cNvPr>
          <p:cNvSpPr txBox="1"/>
          <p:nvPr/>
        </p:nvSpPr>
        <p:spPr>
          <a:xfrm>
            <a:off x="122497" y="7150005"/>
            <a:ext cx="6665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リッチな生地にほろ苦いカカオを練り込み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大人の味わいに仕上げました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飽きのこないおどろきの一品です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F3C8E-E5F1-DF99-7393-E4EC7E630DA2}"/>
              </a:ext>
            </a:extLst>
          </p:cNvPr>
          <p:cNvSpPr txBox="1"/>
          <p:nvPr/>
        </p:nvSpPr>
        <p:spPr>
          <a:xfrm>
            <a:off x="327265" y="8574055"/>
            <a:ext cx="2529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当店の食パンには原材料の一部として蜂蜜を使用しています。食パンは高温で長時間焼いておりますが、ご心配な方は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歳未満のお子様へはお控えください。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27733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175</TotalTime>
  <Words>120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HGS明朝E</vt:lpstr>
      <vt:lpstr>和桜明朝B</vt:lpstr>
      <vt:lpstr>和桜明朝M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さすがにオテアゲ</dc:creator>
  <cp:lastModifiedBy>さすがにオテアゲ</cp:lastModifiedBy>
  <cp:revision>17</cp:revision>
  <cp:lastPrinted>2023-11-25T10:53:35Z</cp:lastPrinted>
  <dcterms:created xsi:type="dcterms:W3CDTF">2023-08-07T06:57:54Z</dcterms:created>
  <dcterms:modified xsi:type="dcterms:W3CDTF">2024-10-31T10:26:09Z</dcterms:modified>
</cp:coreProperties>
</file>